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25762-C5F5-4A44-AB7D-D16761BA695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2C2F6-B656-46BD-99DB-39242B1A8C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2C2F6-B656-46BD-99DB-39242B1A8C7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C9D27E-8428-4BE7-A3DE-2749B51C9524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E39FBB-AB33-4E98-B65E-6720E919D6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564904"/>
            <a:ext cx="8676456" cy="29523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Государственное бюджетное учреждение здравоохранения Тюменской области "Областная клиническая больница № 2"</a:t>
            </a:r>
            <a:br>
              <a:rPr lang="ru-RU" dirty="0" smtClean="0"/>
            </a:br>
            <a:r>
              <a:rPr lang="ru-RU" dirty="0" smtClean="0"/>
              <a:t>ГБУЗ ТО ОКБ №2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85800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15. ФИНАНСОВО-ЭКОНОМИЧЕСКАЯ СЛУЖБА</a:t>
            </a:r>
            <a:endParaRPr lang="ru-RU" dirty="0" smtClean="0"/>
          </a:p>
          <a:p>
            <a:r>
              <a:rPr lang="ru-RU" dirty="0" smtClean="0"/>
              <a:t>Главный экономист</a:t>
            </a:r>
          </a:p>
          <a:p>
            <a:r>
              <a:rPr lang="ru-RU" b="1" i="1" dirty="0" smtClean="0"/>
              <a:t>15.1.1. Планово-экономический отдел</a:t>
            </a:r>
            <a:endParaRPr lang="ru-RU" dirty="0" smtClean="0"/>
          </a:p>
          <a:p>
            <a:r>
              <a:rPr lang="ru-RU" b="1" i="1" dirty="0" smtClean="0"/>
              <a:t>15.1.2. Отдел маркетинга и организации платных услуг</a:t>
            </a:r>
            <a:endParaRPr lang="ru-RU" dirty="0" smtClean="0"/>
          </a:p>
          <a:p>
            <a:r>
              <a:rPr lang="ru-RU" b="1" i="1" dirty="0" smtClean="0"/>
              <a:t>15.2. Контрактная служба</a:t>
            </a:r>
            <a:endParaRPr lang="ru-RU" dirty="0" smtClean="0"/>
          </a:p>
          <a:p>
            <a:r>
              <a:rPr lang="ru-RU" dirty="0" smtClean="0"/>
              <a:t>Руководитель службы</a:t>
            </a:r>
          </a:p>
          <a:p>
            <a:r>
              <a:rPr lang="ru-RU" b="1" dirty="0" smtClean="0"/>
              <a:t>15.2.1. Отдел материально-технического обеспечения</a:t>
            </a:r>
            <a:endParaRPr lang="ru-RU" dirty="0" smtClean="0"/>
          </a:p>
          <a:p>
            <a:r>
              <a:rPr lang="ru-RU" b="1" dirty="0" smtClean="0"/>
              <a:t>15.2.2. Юридический отдел</a:t>
            </a:r>
            <a:endParaRPr lang="ru-RU" dirty="0" smtClean="0"/>
          </a:p>
          <a:p>
            <a:r>
              <a:rPr lang="ru-RU" b="1" i="1" dirty="0" smtClean="0"/>
              <a:t>15.3. Отдел бухгалтерского учета и отчетности</a:t>
            </a:r>
            <a:endParaRPr lang="ru-RU" dirty="0" smtClean="0"/>
          </a:p>
          <a:p>
            <a:r>
              <a:rPr lang="ru-RU" b="1" i="1" dirty="0" smtClean="0"/>
              <a:t>16. ИНЖЕНЕРНО-ТЕХНИЧЕСКАЯ СЛУЖБА</a:t>
            </a:r>
            <a:endParaRPr lang="ru-RU" dirty="0" smtClean="0"/>
          </a:p>
          <a:p>
            <a:r>
              <a:rPr lang="ru-RU" dirty="0" smtClean="0"/>
              <a:t>Главный инженер</a:t>
            </a:r>
          </a:p>
          <a:p>
            <a:r>
              <a:rPr lang="ru-RU" dirty="0" smtClean="0"/>
              <a:t>Специалист пожарной безопасности</a:t>
            </a:r>
          </a:p>
          <a:p>
            <a:r>
              <a:rPr lang="ru-RU" b="1" i="1" dirty="0" smtClean="0"/>
              <a:t>16.1. Водопроводно-канализационная служба</a:t>
            </a:r>
            <a:endParaRPr lang="ru-RU" dirty="0" smtClean="0"/>
          </a:p>
          <a:p>
            <a:r>
              <a:rPr lang="ru-RU" b="1" i="1" dirty="0" smtClean="0"/>
              <a:t>16.2. Служба отопления и вентиляции</a:t>
            </a:r>
            <a:endParaRPr lang="ru-RU" dirty="0" smtClean="0"/>
          </a:p>
          <a:p>
            <a:r>
              <a:rPr lang="ru-RU" b="1" i="1" dirty="0" smtClean="0"/>
              <a:t>16.3. Энергетическая служба</a:t>
            </a:r>
            <a:endParaRPr lang="ru-RU" dirty="0" smtClean="0"/>
          </a:p>
          <a:p>
            <a:r>
              <a:rPr lang="ru-RU" b="1" i="1" dirty="0" smtClean="0"/>
              <a:t>16.4. Лифтовая служба</a:t>
            </a:r>
            <a:endParaRPr lang="ru-RU" dirty="0" smtClean="0"/>
          </a:p>
          <a:p>
            <a:r>
              <a:rPr lang="ru-RU" b="1" i="1" dirty="0" smtClean="0"/>
              <a:t>16.5. Служба медицинских газов</a:t>
            </a:r>
            <a:endParaRPr lang="ru-RU" dirty="0" smtClean="0"/>
          </a:p>
          <a:p>
            <a:r>
              <a:rPr lang="ru-RU" b="1" i="1" dirty="0" smtClean="0"/>
              <a:t>16.6. Служба связи</a:t>
            </a:r>
            <a:endParaRPr lang="ru-RU" dirty="0" smtClean="0"/>
          </a:p>
          <a:p>
            <a:r>
              <a:rPr lang="ru-RU" b="1" i="1" dirty="0" smtClean="0"/>
              <a:t>16.7. Гараж</a:t>
            </a:r>
            <a:endParaRPr lang="ru-RU" dirty="0" smtClean="0"/>
          </a:p>
          <a:p>
            <a:r>
              <a:rPr lang="ru-RU" b="1" i="1" dirty="0" smtClean="0"/>
              <a:t>16.8. Служба ремонта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85800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17. ХОЗЯЙСТВЕННАЯ СЛУЖБА</a:t>
            </a:r>
            <a:endParaRPr lang="ru-RU" dirty="0" smtClean="0"/>
          </a:p>
          <a:p>
            <a:r>
              <a:rPr lang="ru-RU" dirty="0" smtClean="0"/>
              <a:t>Руководитель службы</a:t>
            </a:r>
          </a:p>
          <a:p>
            <a:r>
              <a:rPr lang="ru-RU" b="1" i="1" dirty="0" smtClean="0"/>
              <a:t>17.1. Прачечная</a:t>
            </a:r>
            <a:endParaRPr lang="ru-RU" dirty="0" smtClean="0"/>
          </a:p>
          <a:p>
            <a:r>
              <a:rPr lang="ru-RU" b="1" i="1" dirty="0" smtClean="0"/>
              <a:t>17.2. Пищеблок взрослого стационара</a:t>
            </a:r>
            <a:endParaRPr lang="ru-RU" dirty="0" smtClean="0"/>
          </a:p>
          <a:p>
            <a:r>
              <a:rPr lang="ru-RU" b="1" i="1" dirty="0" smtClean="0"/>
              <a:t>17.3. Пищеблок детского стационара</a:t>
            </a:r>
            <a:endParaRPr lang="ru-RU" dirty="0" smtClean="0"/>
          </a:p>
          <a:p>
            <a:r>
              <a:rPr lang="ru-RU" b="1" i="1" dirty="0" smtClean="0"/>
              <a:t>17.4. Пищеблок педиатрического отделения №2</a:t>
            </a:r>
            <a:endParaRPr lang="ru-RU" dirty="0" smtClean="0"/>
          </a:p>
          <a:p>
            <a:r>
              <a:rPr lang="ru-RU" b="1" i="1" dirty="0" smtClean="0"/>
              <a:t>17.5. Контрольно-пропускная служба</a:t>
            </a:r>
            <a:endParaRPr lang="ru-RU" dirty="0" smtClean="0"/>
          </a:p>
          <a:p>
            <a:r>
              <a:rPr lang="ru-RU" b="1" i="1" dirty="0" smtClean="0"/>
              <a:t>17.6. Отдел по организации эксплуатации и ремонту зданий и сооружений</a:t>
            </a:r>
            <a:endParaRPr lang="ru-RU" dirty="0" smtClean="0"/>
          </a:p>
          <a:p>
            <a:r>
              <a:rPr lang="ru-RU" b="1" dirty="0" smtClean="0"/>
              <a:t>17.6.1. Хозяйственная служба взрослого стационара</a:t>
            </a:r>
            <a:endParaRPr lang="ru-RU" dirty="0" smtClean="0"/>
          </a:p>
          <a:p>
            <a:r>
              <a:rPr lang="ru-RU" b="1" dirty="0" smtClean="0"/>
              <a:t>17.6.2. Хозяйственная служба детского стационара</a:t>
            </a:r>
            <a:endParaRPr lang="ru-RU" dirty="0" smtClean="0"/>
          </a:p>
          <a:p>
            <a:r>
              <a:rPr lang="ru-RU" b="1" dirty="0" smtClean="0"/>
              <a:t>17.6.3. Хозяйственная служба взрослой поликлиники</a:t>
            </a:r>
            <a:endParaRPr lang="ru-RU" dirty="0" smtClean="0"/>
          </a:p>
          <a:p>
            <a:r>
              <a:rPr lang="ru-RU" b="1" dirty="0" smtClean="0"/>
              <a:t>17.6.4. Хозяйственная служба детской поликлиники</a:t>
            </a:r>
            <a:endParaRPr lang="ru-RU" dirty="0" smtClean="0"/>
          </a:p>
          <a:p>
            <a:r>
              <a:rPr lang="ru-RU" b="1" i="1" dirty="0" smtClean="0"/>
              <a:t>17.7. Столовая</a:t>
            </a:r>
            <a:endParaRPr lang="ru-RU" dirty="0" smtClean="0"/>
          </a:p>
          <a:p>
            <a:r>
              <a:rPr lang="ru-RU" b="1" i="1" dirty="0" smtClean="0"/>
              <a:t>17.8. Спортивно-оздоровительный комплекс "Надежда"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Более 2000 тысяч сотрудников работает в учреждении.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8458200" cy="66247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Областная клиническая больница №2 была образована в 1976 году, первых пациентов тут приняли рентгенодиагностическое, физиотерапевтическое и эндокринологическое отделения. Это был крупнейший лечебно-диагностический центр в области, несколько раз больница включалась в список 10 лучших медицинских учреждений СССР. Сегодня же это одно из крупнейших учреждений здравоохранения Тюменской области, которое состоит из многопрофильных взрослого и детского стационаров, детской, взрослой и травматологической поликлиник. В структуру взрослого стационара входят 20 профильных клинических отделений. В урологическом отделении выполняют </a:t>
            </a:r>
            <a:r>
              <a:rPr lang="ru-RU" dirty="0" err="1" smtClean="0"/>
              <a:t>малоинвазивные</a:t>
            </a:r>
            <a:r>
              <a:rPr lang="ru-RU" dirty="0" smtClean="0"/>
              <a:t> операции при недержании мочи, используются американские </a:t>
            </a:r>
            <a:r>
              <a:rPr lang="ru-RU" dirty="0" err="1" smtClean="0"/>
              <a:t>импланты</a:t>
            </a:r>
            <a:r>
              <a:rPr lang="ru-RU" dirty="0" smtClean="0"/>
              <a:t> , лазерные операции при аденоме простаты, </a:t>
            </a:r>
            <a:r>
              <a:rPr lang="ru-RU" dirty="0" err="1" smtClean="0"/>
              <a:t>лапароскопические</a:t>
            </a:r>
            <a:r>
              <a:rPr lang="ru-RU" dirty="0" smtClean="0"/>
              <a:t> операции на почках, производят дробление камней </a:t>
            </a:r>
            <a:r>
              <a:rPr lang="ru-RU" dirty="0" err="1" smtClean="0"/>
              <a:t>малоинвазивными</a:t>
            </a:r>
            <a:r>
              <a:rPr lang="ru-RU" dirty="0" smtClean="0"/>
              <a:t>  методами. На базе больницы также функционируют Региональный сосудистый центр и Областной </a:t>
            </a:r>
            <a:r>
              <a:rPr lang="ru-RU" dirty="0" err="1" smtClean="0"/>
              <a:t>травматолого</a:t>
            </a:r>
            <a:r>
              <a:rPr lang="ru-RU" dirty="0" smtClean="0"/>
              <a:t> - ортопедический центр для взрослых и детей. Оборудование и организация работы тут соответствует европейским и мировым стандартам. Отличительной особенностью является и наличие в ОКБ №2 многопрофильного отделения, где палаты повышенной комфортности.</a:t>
            </a:r>
          </a:p>
          <a:p>
            <a:r>
              <a:rPr lang="ru-RU" dirty="0" smtClean="0"/>
              <a:t>Областная клиническая больница №2 находится по адресу: г. Тюмень, ул.  </a:t>
            </a:r>
            <a:r>
              <a:rPr lang="ru-RU" dirty="0" err="1" smtClean="0"/>
              <a:t>Мельникайте</a:t>
            </a:r>
            <a:r>
              <a:rPr lang="ru-RU" dirty="0" smtClean="0"/>
              <a:t> 75</a:t>
            </a:r>
          </a:p>
          <a:p>
            <a:r>
              <a:rPr lang="ru-RU" dirty="0" smtClean="0"/>
              <a:t>Главный врач -</a:t>
            </a:r>
            <a:r>
              <a:rPr lang="ru-RU" dirty="0" err="1" smtClean="0"/>
              <a:t>Сливкина</a:t>
            </a:r>
            <a:r>
              <a:rPr lang="ru-RU" dirty="0" smtClean="0"/>
              <a:t> Наталья Александровна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структуре ГБУЗ ТО «ОКБ№ 2» функционируют: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4290556" cy="1359842"/>
          </a:xfrm>
        </p:spPr>
        <p:txBody>
          <a:bodyPr>
            <a:normAutofit/>
          </a:bodyPr>
          <a:lstStyle/>
          <a:p>
            <a:r>
              <a:rPr lang="ru-RU" dirty="0" smtClean="0"/>
              <a:t>· взрослый стационар;</a:t>
            </a:r>
            <a:br>
              <a:rPr lang="ru-RU" dirty="0" smtClean="0"/>
            </a:br>
            <a:r>
              <a:rPr lang="ru-RU" dirty="0" smtClean="0"/>
              <a:t>· два детских стационара;</a:t>
            </a:r>
            <a:br>
              <a:rPr lang="ru-RU" dirty="0" smtClean="0"/>
            </a:br>
            <a:r>
              <a:rPr lang="ru-RU" dirty="0" smtClean="0"/>
              <a:t>· взрослая поликлиника;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04048" y="1772816"/>
            <a:ext cx="4292241" cy="12961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· детская поликлиника;</a:t>
            </a:r>
            <a:br>
              <a:rPr lang="ru-RU" dirty="0" smtClean="0"/>
            </a:br>
            <a:r>
              <a:rPr lang="ru-RU" dirty="0" smtClean="0"/>
              <a:t>· травматологическая поликлиника;</a:t>
            </a:r>
            <a:br>
              <a:rPr lang="ru-RU" dirty="0" smtClean="0"/>
            </a:br>
            <a:r>
              <a:rPr lang="ru-RU" dirty="0" smtClean="0"/>
              <a:t>· региональный сосудистый центр.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3068960"/>
            <a:ext cx="8892480" cy="3384376"/>
          </a:xfrm>
        </p:spPr>
        <p:txBody>
          <a:bodyPr>
            <a:normAutofit/>
          </a:bodyPr>
          <a:lstStyle/>
          <a:p>
            <a:pPr lvl="1"/>
            <a:r>
              <a:rPr lang="ru-RU" dirty="0" smtClean="0"/>
              <a:t>В стационаре Областной больницы № 2 в Тюмени работает 20 клинических отделений. Одним из ключевых направлений работы учреждения является травматология. Врачи клиники специализируются на проведении высокотехнологичных операций на позвоночнике, практикуют </a:t>
            </a:r>
            <a:r>
              <a:rPr lang="ru-RU" dirty="0" err="1" smtClean="0"/>
              <a:t>эндопротезирование</a:t>
            </a:r>
            <a:r>
              <a:rPr lang="ru-RU" dirty="0" smtClean="0"/>
              <a:t> суставов и делают ортопедические операции с применением аппарата </a:t>
            </a:r>
            <a:r>
              <a:rPr lang="ru-RU" dirty="0" err="1" smtClean="0"/>
              <a:t>Илизарова</a:t>
            </a:r>
            <a:r>
              <a:rPr lang="ru-RU" dirty="0" smtClean="0"/>
              <a:t>. В своей работе врачи 2 областной больницы Тюмени применяют большинство известных методик диагностики и лечения пациентов. </a:t>
            </a:r>
          </a:p>
          <a:p>
            <a:pPr lvl="1"/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Наименование структурного подразделения, должности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1.ОБЩЕБОЛЬНИЧНЫЙ МЕДИЦИНСКИЙ ПЕРСОНАЛ</a:t>
            </a:r>
            <a:endParaRPr lang="ru-RU" dirty="0" smtClean="0"/>
          </a:p>
          <a:p>
            <a:r>
              <a:rPr lang="ru-RU" dirty="0" smtClean="0"/>
              <a:t>Главный врач</a:t>
            </a:r>
          </a:p>
          <a:p>
            <a:r>
              <a:rPr lang="ru-RU" dirty="0" smtClean="0"/>
              <a:t>Заместитель главного врача по медицинской части</a:t>
            </a:r>
          </a:p>
          <a:p>
            <a:r>
              <a:rPr lang="ru-RU" dirty="0" smtClean="0"/>
              <a:t>Заместитель главного врача по хирургии</a:t>
            </a:r>
          </a:p>
          <a:p>
            <a:r>
              <a:rPr lang="ru-RU" dirty="0" smtClean="0"/>
              <a:t>Заместитель главного врача по организационно-методической работе</a:t>
            </a:r>
          </a:p>
          <a:p>
            <a:r>
              <a:rPr lang="ru-RU" dirty="0" smtClean="0"/>
              <a:t>Руководитель по экспертизе и временной нетрудоспособности</a:t>
            </a:r>
          </a:p>
          <a:p>
            <a:r>
              <a:rPr lang="ru-RU" b="1" i="1" dirty="0" smtClean="0"/>
              <a:t>2. ТЕРАПЕВТИЧЕСКАЯ СЛУЖБА</a:t>
            </a:r>
            <a:endParaRPr lang="ru-RU" dirty="0" smtClean="0"/>
          </a:p>
          <a:p>
            <a:r>
              <a:rPr lang="ru-RU" dirty="0" smtClean="0"/>
              <a:t>Руководитель терапевтической службы - врач-кардиолог</a:t>
            </a:r>
          </a:p>
          <a:p>
            <a:r>
              <a:rPr lang="ru-RU" b="1" i="1" dirty="0" smtClean="0"/>
              <a:t>2.1. Пульмонологическое отделение - 26 коек</a:t>
            </a:r>
            <a:endParaRPr lang="ru-RU" dirty="0" smtClean="0"/>
          </a:p>
          <a:p>
            <a:r>
              <a:rPr lang="ru-RU" b="1" i="1" dirty="0" smtClean="0"/>
              <a:t>2.2. Эндокринологическое отделение - 24 койки</a:t>
            </a:r>
            <a:endParaRPr lang="ru-RU" dirty="0" smtClean="0"/>
          </a:p>
          <a:p>
            <a:r>
              <a:rPr lang="ru-RU" b="1" i="1" dirty="0" smtClean="0"/>
              <a:t>2.3. Физиотерапевтическое отделение</a:t>
            </a:r>
            <a:endParaRPr lang="ru-RU" dirty="0" smtClean="0"/>
          </a:p>
          <a:p>
            <a:r>
              <a:rPr lang="ru-RU" b="1" i="1" dirty="0" smtClean="0"/>
              <a:t>3. НЕЙРОСОСУДИСТЫЙ ЦЕНТР</a:t>
            </a:r>
            <a:endParaRPr lang="ru-RU" dirty="0" smtClean="0"/>
          </a:p>
          <a:p>
            <a:r>
              <a:rPr lang="ru-RU" dirty="0" smtClean="0"/>
              <a:t>Руководитель </a:t>
            </a:r>
            <a:r>
              <a:rPr lang="ru-RU" dirty="0" err="1" smtClean="0"/>
              <a:t>нейрососудистого</a:t>
            </a:r>
            <a:r>
              <a:rPr lang="ru-RU" dirty="0" smtClean="0"/>
              <a:t> центра - врач-нейрохирург</a:t>
            </a:r>
          </a:p>
          <a:p>
            <a:r>
              <a:rPr lang="ru-RU" b="1" i="1" dirty="0" smtClean="0"/>
              <a:t>3.1. Неврологическое отделение № 1 (с нарушением мозгового кровообращения) - 41 койка</a:t>
            </a:r>
            <a:endParaRPr lang="ru-RU" dirty="0" smtClean="0"/>
          </a:p>
          <a:p>
            <a:r>
              <a:rPr lang="ru-RU" b="1" i="1" dirty="0" smtClean="0"/>
              <a:t>3.2. Неврологическое отделение № 2 (с нарушением мозгового кровообращения) - 31 койка</a:t>
            </a:r>
            <a:endParaRPr lang="ru-RU" dirty="0" smtClean="0"/>
          </a:p>
          <a:p>
            <a:r>
              <a:rPr lang="ru-RU" b="1" i="1" dirty="0" smtClean="0"/>
              <a:t>3.3. Нейрохирургическое отделение - 37 коек</a:t>
            </a:r>
            <a:endParaRPr lang="ru-RU" dirty="0" smtClean="0"/>
          </a:p>
          <a:p>
            <a:r>
              <a:rPr lang="ru-RU" b="1" i="1" dirty="0" smtClean="0"/>
              <a:t>3.4. Кабинет рентгенохирургических методов диагностики и лечения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6669360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4. СЛУЖБА ЭКСТРЕННОЙ И НЕОТЛОЖНОЙ ПОМОЩИ</a:t>
            </a:r>
            <a:endParaRPr lang="ru-RU" dirty="0" smtClean="0"/>
          </a:p>
          <a:p>
            <a:r>
              <a:rPr lang="ru-RU" dirty="0" smtClean="0"/>
              <a:t>Руководитель службы экстренной и неотложной помощи - врач-хирург</a:t>
            </a:r>
          </a:p>
          <a:p>
            <a:r>
              <a:rPr lang="ru-RU" b="1" i="1" dirty="0" smtClean="0"/>
              <a:t>4.1. Хирургическое отделение № 3 (для оказания экстренной неотложной помощи в приемном отделении)</a:t>
            </a:r>
            <a:endParaRPr lang="ru-RU" dirty="0" smtClean="0"/>
          </a:p>
          <a:p>
            <a:r>
              <a:rPr lang="ru-RU" b="1" i="1" dirty="0" smtClean="0"/>
              <a:t>4.2. Приемное отделение</a:t>
            </a:r>
            <a:endParaRPr lang="ru-RU" dirty="0" smtClean="0"/>
          </a:p>
          <a:p>
            <a:r>
              <a:rPr lang="ru-RU" b="1" i="1" dirty="0" smtClean="0"/>
              <a:t>4.3. Операционный блок экстренный</a:t>
            </a:r>
            <a:endParaRPr lang="ru-RU" dirty="0" smtClean="0"/>
          </a:p>
          <a:p>
            <a:r>
              <a:rPr lang="ru-RU" b="1" i="1" dirty="0" smtClean="0"/>
              <a:t>5. ХИРУРГИЧЕСКАЯ СЛУЖБА</a:t>
            </a:r>
            <a:endParaRPr lang="ru-RU" dirty="0" smtClean="0"/>
          </a:p>
          <a:p>
            <a:r>
              <a:rPr lang="ru-RU" b="1" i="1" dirty="0" smtClean="0"/>
              <a:t>5.1. </a:t>
            </a:r>
            <a:r>
              <a:rPr lang="ru-RU" b="1" i="1" dirty="0" err="1" smtClean="0"/>
              <a:t>Травматолого-ортопедическое</a:t>
            </a:r>
            <a:r>
              <a:rPr lang="ru-RU" b="1" i="1" dirty="0" smtClean="0"/>
              <a:t> отделение № 1 - 62 койки</a:t>
            </a:r>
            <a:endParaRPr lang="ru-RU" dirty="0" smtClean="0"/>
          </a:p>
          <a:p>
            <a:r>
              <a:rPr lang="ru-RU" b="1" i="1" dirty="0" smtClean="0"/>
              <a:t>5.2. </a:t>
            </a:r>
            <a:r>
              <a:rPr lang="ru-RU" b="1" i="1" dirty="0" err="1" smtClean="0"/>
              <a:t>Травматолого-ортопедическое</a:t>
            </a:r>
            <a:r>
              <a:rPr lang="ru-RU" b="1" i="1" dirty="0" smtClean="0"/>
              <a:t> отделение № 2 - 59 коек</a:t>
            </a:r>
            <a:endParaRPr lang="ru-RU" dirty="0" smtClean="0"/>
          </a:p>
          <a:p>
            <a:r>
              <a:rPr lang="ru-RU" b="1" i="1" dirty="0" smtClean="0"/>
              <a:t>5.3. </a:t>
            </a:r>
            <a:r>
              <a:rPr lang="ru-RU" b="1" i="1" dirty="0" err="1" smtClean="0"/>
              <a:t>Травматолого-ортопедическое</a:t>
            </a:r>
            <a:r>
              <a:rPr lang="ru-RU" b="1" i="1" dirty="0" smtClean="0"/>
              <a:t> отделение № 3 (гнойное) - 59 коек</a:t>
            </a:r>
            <a:endParaRPr lang="ru-RU" dirty="0" smtClean="0"/>
          </a:p>
          <a:p>
            <a:r>
              <a:rPr lang="ru-RU" b="1" i="1" dirty="0" smtClean="0"/>
              <a:t>5.4. Хирургическое отделение № 1 - 52 койки</a:t>
            </a:r>
            <a:endParaRPr lang="ru-RU" dirty="0" smtClean="0"/>
          </a:p>
          <a:p>
            <a:r>
              <a:rPr lang="ru-RU" b="1" i="1" dirty="0" smtClean="0"/>
              <a:t>5.5. Хирургическое отделение № 2 ( гнойное ) - 60 коек</a:t>
            </a:r>
            <a:endParaRPr lang="ru-RU" dirty="0" smtClean="0"/>
          </a:p>
          <a:p>
            <a:r>
              <a:rPr lang="ru-RU" b="1" i="1" dirty="0" smtClean="0"/>
              <a:t>5.6. Гинекологическое отделение - 60 коек</a:t>
            </a:r>
            <a:endParaRPr lang="ru-RU" dirty="0" smtClean="0"/>
          </a:p>
          <a:p>
            <a:r>
              <a:rPr lang="ru-RU" b="1" i="1" dirty="0" smtClean="0"/>
              <a:t>5.7. Офтальмологическое отделение - 33 коек</a:t>
            </a:r>
            <a:endParaRPr lang="ru-RU" dirty="0" smtClean="0"/>
          </a:p>
          <a:p>
            <a:r>
              <a:rPr lang="ru-RU" b="1" i="1" dirty="0" smtClean="0"/>
              <a:t>5.8. Урологическое отделение - 50 коек</a:t>
            </a:r>
            <a:endParaRPr lang="ru-RU" dirty="0" smtClean="0"/>
          </a:p>
          <a:p>
            <a:r>
              <a:rPr lang="ru-RU" b="1" i="1" dirty="0" smtClean="0"/>
              <a:t>5.9. Оториноларингологическое отделение - 23 койки</a:t>
            </a:r>
            <a:endParaRPr lang="ru-RU" dirty="0" smtClean="0"/>
          </a:p>
          <a:p>
            <a:r>
              <a:rPr lang="ru-RU" b="1" i="1" dirty="0" smtClean="0"/>
              <a:t>5.10. Отделение челюстно-лицевой хирургии - 20 коек</a:t>
            </a:r>
            <a:endParaRPr lang="ru-RU" dirty="0" smtClean="0"/>
          </a:p>
          <a:p>
            <a:r>
              <a:rPr lang="ru-RU" b="1" i="1" dirty="0" smtClean="0"/>
              <a:t>5.11. Отделение сосудистой хирургии и кардиологии - 28 коек</a:t>
            </a:r>
            <a:endParaRPr lang="ru-RU" dirty="0" smtClean="0"/>
          </a:p>
          <a:p>
            <a:r>
              <a:rPr lang="ru-RU" b="1" i="1" dirty="0" smtClean="0"/>
              <a:t>5.12. Эндоскопическое отделение</a:t>
            </a:r>
            <a:endParaRPr lang="ru-RU" dirty="0" smtClean="0"/>
          </a:p>
          <a:p>
            <a:r>
              <a:rPr lang="ru-RU" b="1" i="1" dirty="0" smtClean="0"/>
              <a:t>5.13. Операционный блок плановый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7461448"/>
          </a:xfrm>
        </p:spPr>
        <p:txBody>
          <a:bodyPr>
            <a:normAutofit fontScale="47500" lnSpcReduction="20000"/>
          </a:bodyPr>
          <a:lstStyle/>
          <a:p>
            <a:r>
              <a:rPr lang="ru-RU" b="1" i="1" dirty="0" smtClean="0"/>
              <a:t>6. ДЕТСКИЙ СТАЦИОНАР</a:t>
            </a:r>
            <a:endParaRPr lang="ru-RU" dirty="0" smtClean="0"/>
          </a:p>
          <a:p>
            <a:r>
              <a:rPr lang="ru-RU" dirty="0" smtClean="0"/>
              <a:t>Руководитель детского стационара - врач-методист</a:t>
            </a:r>
          </a:p>
          <a:p>
            <a:r>
              <a:rPr lang="ru-RU" b="1" i="1" dirty="0" smtClean="0"/>
              <a:t>6.1. Педиатрическое отделение № 2 для детей младшего возраста - 25 коек</a:t>
            </a:r>
            <a:endParaRPr lang="ru-RU" dirty="0" smtClean="0"/>
          </a:p>
          <a:p>
            <a:r>
              <a:rPr lang="ru-RU" b="1" i="1" dirty="0" smtClean="0"/>
              <a:t>6.2. Педиатрическое отделение № 2 для детей старшего возраста - 25 коек</a:t>
            </a:r>
            <a:endParaRPr lang="ru-RU" dirty="0" smtClean="0"/>
          </a:p>
          <a:p>
            <a:r>
              <a:rPr lang="ru-RU" b="1" i="1" dirty="0" smtClean="0"/>
              <a:t>6.3. Хирургическое отделение № 1 - 29 коек</a:t>
            </a:r>
            <a:endParaRPr lang="ru-RU" dirty="0" smtClean="0"/>
          </a:p>
          <a:p>
            <a:r>
              <a:rPr lang="ru-RU" b="1" i="1" dirty="0" smtClean="0"/>
              <a:t>6.4. Хирургическое отделение № 2 (гнойное) - 35 коек</a:t>
            </a:r>
            <a:endParaRPr lang="ru-RU" dirty="0" smtClean="0"/>
          </a:p>
          <a:p>
            <a:r>
              <a:rPr lang="ru-RU" b="1" i="1" dirty="0" smtClean="0"/>
              <a:t>6.5. </a:t>
            </a:r>
            <a:r>
              <a:rPr lang="ru-RU" b="1" i="1" dirty="0" err="1" smtClean="0"/>
              <a:t>Травматолого-ортопедическое</a:t>
            </a:r>
            <a:r>
              <a:rPr lang="ru-RU" b="1" i="1" dirty="0" smtClean="0"/>
              <a:t> отделение - 21 койка</a:t>
            </a:r>
            <a:endParaRPr lang="ru-RU" dirty="0" smtClean="0"/>
          </a:p>
          <a:p>
            <a:r>
              <a:rPr lang="ru-RU" b="1" i="1" dirty="0" smtClean="0"/>
              <a:t>6.6. Оториноларингологическое отделение - 30 коек</a:t>
            </a:r>
            <a:endParaRPr lang="ru-RU" dirty="0" smtClean="0"/>
          </a:p>
          <a:p>
            <a:r>
              <a:rPr lang="ru-RU" b="1" i="1" dirty="0" smtClean="0"/>
              <a:t>6.7. Офтальмологическое отделение - 30 коек</a:t>
            </a:r>
            <a:endParaRPr lang="ru-RU" dirty="0" smtClean="0"/>
          </a:p>
          <a:p>
            <a:r>
              <a:rPr lang="ru-RU" b="1" i="1" dirty="0" smtClean="0"/>
              <a:t>6.8. Отделение патологии новорожденных детей - 36 коек</a:t>
            </a:r>
            <a:endParaRPr lang="ru-RU" dirty="0" smtClean="0"/>
          </a:p>
          <a:p>
            <a:r>
              <a:rPr lang="ru-RU" b="1" i="1" dirty="0" smtClean="0"/>
              <a:t>6.9. Отделение ультразвуковой и функциональной диагностики</a:t>
            </a:r>
            <a:endParaRPr lang="ru-RU" dirty="0" smtClean="0"/>
          </a:p>
          <a:p>
            <a:r>
              <a:rPr lang="ru-RU" b="1" i="1" dirty="0" smtClean="0"/>
              <a:t>6.10. Физиотерапевтическое отделение</a:t>
            </a:r>
            <a:endParaRPr lang="ru-RU" dirty="0" smtClean="0"/>
          </a:p>
          <a:p>
            <a:r>
              <a:rPr lang="ru-RU" b="1" i="1" dirty="0" smtClean="0"/>
              <a:t>6.11. Приемное отделение</a:t>
            </a:r>
            <a:endParaRPr lang="ru-RU" dirty="0" smtClean="0"/>
          </a:p>
          <a:p>
            <a:r>
              <a:rPr lang="ru-RU" b="1" i="1" dirty="0" smtClean="0"/>
              <a:t>6.12. Приемное отделение педиатрического отделения № 2</a:t>
            </a:r>
            <a:endParaRPr lang="ru-RU" dirty="0" smtClean="0"/>
          </a:p>
          <a:p>
            <a:r>
              <a:rPr lang="ru-RU" b="1" i="1" dirty="0" smtClean="0"/>
              <a:t>6.13. Операционный блок</a:t>
            </a:r>
            <a:endParaRPr lang="ru-RU" dirty="0" smtClean="0"/>
          </a:p>
          <a:p>
            <a:r>
              <a:rPr lang="ru-RU" b="1" i="1" dirty="0" smtClean="0"/>
              <a:t>6.14. Кабинет медицинской статистики</a:t>
            </a:r>
            <a:endParaRPr lang="ru-RU" dirty="0" smtClean="0"/>
          </a:p>
          <a:p>
            <a:r>
              <a:rPr lang="ru-RU" b="1" i="1" dirty="0" smtClean="0"/>
              <a:t>6.15. </a:t>
            </a:r>
            <a:r>
              <a:rPr lang="ru-RU" b="1" i="1" dirty="0" err="1" smtClean="0"/>
              <a:t>Общебольничный</a:t>
            </a:r>
            <a:r>
              <a:rPr lang="ru-RU" b="1" i="1" dirty="0" smtClean="0"/>
              <a:t> персонал</a:t>
            </a:r>
            <a:endParaRPr lang="ru-RU" dirty="0" smtClean="0"/>
          </a:p>
          <a:p>
            <a:r>
              <a:rPr lang="ru-RU" b="1" i="1" dirty="0" smtClean="0"/>
              <a:t>7. АНЕСТЕЗИОЛОГО-РЕАНИМАЦИОННАЯ СЛУЖБА</a:t>
            </a:r>
            <a:endParaRPr lang="ru-RU" dirty="0" smtClean="0"/>
          </a:p>
          <a:p>
            <a:r>
              <a:rPr lang="ru-RU" b="1" i="1" dirty="0" smtClean="0"/>
              <a:t>7.1. Отделение анестезиологии-реанимации № 1 взрослого </a:t>
            </a:r>
            <a:r>
              <a:rPr lang="ru-RU" b="1" i="1" dirty="0" err="1" smtClean="0"/>
              <a:t>стаионара</a:t>
            </a:r>
            <a:r>
              <a:rPr lang="ru-RU" b="1" i="1" dirty="0" smtClean="0"/>
              <a:t> - 16 коек</a:t>
            </a:r>
            <a:endParaRPr lang="ru-RU" dirty="0" smtClean="0"/>
          </a:p>
          <a:p>
            <a:r>
              <a:rPr lang="ru-RU" b="1" i="1" dirty="0" smtClean="0"/>
              <a:t>7.2. Отделение анестезиологии-реанимации № 2 взрослого стационара - 28 коек, из них (18 коек - неврологические интенсивной терапии , 10 коек - анестезиолого-реанимационных)</a:t>
            </a:r>
            <a:endParaRPr lang="ru-RU" dirty="0" smtClean="0"/>
          </a:p>
          <a:p>
            <a:r>
              <a:rPr lang="ru-RU" b="1" i="1" dirty="0" smtClean="0"/>
              <a:t>7.3. Отделение анестезиологии-реанимации № 3 взрослого стационара - 19 коек</a:t>
            </a:r>
            <a:endParaRPr lang="ru-RU" dirty="0" smtClean="0"/>
          </a:p>
          <a:p>
            <a:r>
              <a:rPr lang="ru-RU" b="1" i="1" dirty="0" smtClean="0"/>
              <a:t>7.4. Кабинет гипербарической </a:t>
            </a:r>
            <a:r>
              <a:rPr lang="ru-RU" b="1" i="1" dirty="0" err="1" smtClean="0"/>
              <a:t>оксигенации</a:t>
            </a:r>
            <a:r>
              <a:rPr lang="ru-RU" b="1" i="1" dirty="0" smtClean="0"/>
              <a:t> взрослого стационара</a:t>
            </a:r>
            <a:endParaRPr lang="ru-RU" dirty="0" smtClean="0"/>
          </a:p>
          <a:p>
            <a:r>
              <a:rPr lang="ru-RU" b="1" i="1" dirty="0" smtClean="0"/>
              <a:t>7.5. Кабинет трансфузиологии взрослого стационара</a:t>
            </a:r>
            <a:endParaRPr lang="ru-RU" dirty="0" smtClean="0"/>
          </a:p>
          <a:p>
            <a:r>
              <a:rPr lang="ru-RU" b="1" i="1" dirty="0" smtClean="0"/>
              <a:t>7.6. Отделение анестезиологии-реанимации (для новорожденных и недоношенных детей , в том числе с хирургической патологией ) детского стационара - 6 коек</a:t>
            </a:r>
            <a:endParaRPr lang="ru-RU" dirty="0" smtClean="0"/>
          </a:p>
          <a:p>
            <a:r>
              <a:rPr lang="ru-RU" b="1" i="1" dirty="0" smtClean="0"/>
              <a:t>7.7. Отделение анестезиологии-реанимации № 1 детского стационара - 7 коек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7029400"/>
          </a:xfrm>
        </p:spPr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8. ВЗРОСЛАЯ ПОЛИКЛИНИКА</a:t>
            </a:r>
            <a:endParaRPr lang="ru-RU" dirty="0" smtClean="0"/>
          </a:p>
          <a:p>
            <a:r>
              <a:rPr lang="ru-RU" dirty="0" smtClean="0"/>
              <a:t>Заведующий поликлиникой - врач-методист</a:t>
            </a:r>
          </a:p>
          <a:p>
            <a:r>
              <a:rPr lang="ru-RU" b="1" i="1" dirty="0" smtClean="0"/>
              <a:t>8.1. Терапевтическое отделение № 1</a:t>
            </a:r>
            <a:endParaRPr lang="ru-RU" dirty="0" smtClean="0"/>
          </a:p>
          <a:p>
            <a:r>
              <a:rPr lang="ru-RU" b="1" i="1" dirty="0" smtClean="0"/>
              <a:t>8.2. Терапевтическое отделение № 2</a:t>
            </a:r>
            <a:endParaRPr lang="ru-RU" dirty="0" smtClean="0"/>
          </a:p>
          <a:p>
            <a:r>
              <a:rPr lang="ru-RU" b="1" i="1" dirty="0" smtClean="0"/>
              <a:t>8.3. Терапевтическое отделение № 3</a:t>
            </a:r>
            <a:endParaRPr lang="ru-RU" dirty="0" smtClean="0"/>
          </a:p>
          <a:p>
            <a:r>
              <a:rPr lang="ru-RU" b="1" i="1" dirty="0" smtClean="0"/>
              <a:t>8.4. Филиал </a:t>
            </a:r>
            <a:r>
              <a:rPr lang="ru-RU" b="1" i="1" dirty="0" err="1" smtClean="0"/>
              <a:t>Тарманы</a:t>
            </a:r>
            <a:endParaRPr lang="ru-RU" dirty="0" smtClean="0"/>
          </a:p>
          <a:p>
            <a:r>
              <a:rPr lang="ru-RU" b="1" i="1" dirty="0" smtClean="0"/>
              <a:t>8.5. Хирургическое отделение</a:t>
            </a:r>
            <a:endParaRPr lang="ru-RU" dirty="0" smtClean="0"/>
          </a:p>
          <a:p>
            <a:r>
              <a:rPr lang="ru-RU" b="1" i="1" dirty="0" smtClean="0"/>
              <a:t>8.6. Неврологическое отделение</a:t>
            </a:r>
            <a:endParaRPr lang="ru-RU" dirty="0" smtClean="0"/>
          </a:p>
          <a:p>
            <a:r>
              <a:rPr lang="ru-RU" b="1" i="1" dirty="0" smtClean="0"/>
              <a:t>8.7. Стоматологическое отделение</a:t>
            </a:r>
            <a:endParaRPr lang="ru-RU" dirty="0" smtClean="0"/>
          </a:p>
          <a:p>
            <a:r>
              <a:rPr lang="ru-RU" b="1" i="1" dirty="0" smtClean="0"/>
              <a:t>8.8. Отделение восстановительного лечения</a:t>
            </a:r>
            <a:endParaRPr lang="ru-RU" dirty="0" smtClean="0"/>
          </a:p>
          <a:p>
            <a:r>
              <a:rPr lang="ru-RU" b="1" i="1" dirty="0" smtClean="0"/>
              <a:t>8.9. Отделение узких специалистов</a:t>
            </a:r>
            <a:endParaRPr lang="ru-RU" dirty="0" smtClean="0"/>
          </a:p>
          <a:p>
            <a:r>
              <a:rPr lang="ru-RU" b="1" i="1" dirty="0" smtClean="0"/>
              <a:t>8.10. Инфекционный кабинет</a:t>
            </a:r>
            <a:endParaRPr lang="ru-RU" dirty="0" smtClean="0"/>
          </a:p>
          <a:p>
            <a:r>
              <a:rPr lang="ru-RU" b="1" i="1" dirty="0" smtClean="0"/>
              <a:t>8.11. </a:t>
            </a:r>
            <a:r>
              <a:rPr lang="ru-RU" b="1" i="1" dirty="0" err="1" smtClean="0"/>
              <a:t>Дермато-венерологический</a:t>
            </a:r>
            <a:r>
              <a:rPr lang="ru-RU" b="1" i="1" dirty="0" smtClean="0"/>
              <a:t> кабинет</a:t>
            </a:r>
            <a:endParaRPr lang="ru-RU" dirty="0" smtClean="0"/>
          </a:p>
          <a:p>
            <a:r>
              <a:rPr lang="ru-RU" b="1" i="1" dirty="0" smtClean="0"/>
              <a:t>8.12. Центр здоровья и отделение медицинской профилактики</a:t>
            </a:r>
            <a:endParaRPr lang="ru-RU" dirty="0" smtClean="0"/>
          </a:p>
          <a:p>
            <a:r>
              <a:rPr lang="ru-RU" b="1" i="1" dirty="0" smtClean="0"/>
              <a:t>8.12.1. Центр здоровья</a:t>
            </a:r>
            <a:endParaRPr lang="ru-RU" dirty="0" smtClean="0"/>
          </a:p>
          <a:p>
            <a:r>
              <a:rPr lang="ru-RU" b="1" i="1" dirty="0" smtClean="0"/>
              <a:t>8.12.2 Отделение медицинской профилактики</a:t>
            </a:r>
            <a:endParaRPr lang="ru-RU" dirty="0" smtClean="0"/>
          </a:p>
          <a:p>
            <a:r>
              <a:rPr lang="ru-RU" b="1" i="1" dirty="0" smtClean="0"/>
              <a:t>8.13. Кабинет медико-социальной помощи</a:t>
            </a:r>
            <a:endParaRPr lang="ru-RU" dirty="0" smtClean="0"/>
          </a:p>
          <a:p>
            <a:r>
              <a:rPr lang="ru-RU" b="1" i="1" dirty="0" smtClean="0"/>
              <a:t>8.14. Кабинет неотложной помощи</a:t>
            </a:r>
            <a:endParaRPr lang="ru-RU" dirty="0" smtClean="0"/>
          </a:p>
          <a:p>
            <a:r>
              <a:rPr lang="ru-RU" b="1" i="1" dirty="0" smtClean="0"/>
              <a:t>8.15. Регистратура</a:t>
            </a:r>
            <a:endParaRPr lang="ru-RU" dirty="0" smtClean="0"/>
          </a:p>
          <a:p>
            <a:r>
              <a:rPr lang="ru-RU" b="1" i="1" dirty="0" smtClean="0"/>
              <a:t>8.16. Кабинет медицинской статистики</a:t>
            </a:r>
            <a:endParaRPr lang="ru-RU" dirty="0" smtClean="0"/>
          </a:p>
          <a:p>
            <a:r>
              <a:rPr lang="ru-RU" b="1" i="1" dirty="0" smtClean="0"/>
              <a:t>8.17. Процедурный кабинет</a:t>
            </a:r>
            <a:endParaRPr lang="ru-RU" dirty="0" smtClean="0"/>
          </a:p>
          <a:p>
            <a:r>
              <a:rPr lang="ru-RU" b="1" i="1" dirty="0" smtClean="0"/>
              <a:t>8.18. Прививочный кабинет</a:t>
            </a:r>
            <a:endParaRPr lang="ru-RU" dirty="0" smtClean="0"/>
          </a:p>
          <a:p>
            <a:r>
              <a:rPr lang="ru-RU" b="1" i="1" dirty="0" smtClean="0"/>
              <a:t>8.19. </a:t>
            </a:r>
            <a:r>
              <a:rPr lang="ru-RU" b="1" i="1" dirty="0" err="1" smtClean="0"/>
              <a:t>Общебольничный</a:t>
            </a:r>
            <a:r>
              <a:rPr lang="ru-RU" b="1" i="1" dirty="0" smtClean="0"/>
              <a:t> персонал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7101408"/>
          </a:xfrm>
        </p:spPr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9. ДЕТСКАЯ ПОЛИКЛИНИКА</a:t>
            </a:r>
            <a:endParaRPr lang="ru-RU" dirty="0" smtClean="0"/>
          </a:p>
          <a:p>
            <a:r>
              <a:rPr lang="ru-RU" dirty="0" smtClean="0"/>
              <a:t>Заведующий поликлиникой - врач-педиатр</a:t>
            </a:r>
          </a:p>
          <a:p>
            <a:r>
              <a:rPr lang="ru-RU" b="1" i="1" dirty="0" smtClean="0"/>
              <a:t>9.1. Педиатрическое отделение № 1</a:t>
            </a:r>
            <a:endParaRPr lang="ru-RU" dirty="0" smtClean="0"/>
          </a:p>
          <a:p>
            <a:r>
              <a:rPr lang="ru-RU" b="1" i="1" dirty="0" smtClean="0"/>
              <a:t>9.2. Педиатрическое отделение № 2</a:t>
            </a:r>
            <a:endParaRPr lang="ru-RU" dirty="0" smtClean="0"/>
          </a:p>
          <a:p>
            <a:r>
              <a:rPr lang="ru-RU" b="1" i="1" dirty="0" smtClean="0"/>
              <a:t>9.3. Филиал </a:t>
            </a:r>
            <a:r>
              <a:rPr lang="ru-RU" b="1" i="1" dirty="0" err="1" smtClean="0"/>
              <a:t>Тарманы</a:t>
            </a:r>
            <a:endParaRPr lang="ru-RU" dirty="0" smtClean="0"/>
          </a:p>
          <a:p>
            <a:r>
              <a:rPr lang="ru-RU" b="1" i="1" dirty="0" smtClean="0"/>
              <a:t>9.4. Отделение организации медицинской помощи несовершеннолетним в образовательных организациях</a:t>
            </a:r>
            <a:endParaRPr lang="ru-RU" dirty="0" smtClean="0"/>
          </a:p>
          <a:p>
            <a:r>
              <a:rPr lang="ru-RU" b="1" i="1" dirty="0" smtClean="0"/>
              <a:t>9.5. Физиотерапевтический кабинет</a:t>
            </a:r>
            <a:endParaRPr lang="ru-RU" dirty="0" smtClean="0"/>
          </a:p>
          <a:p>
            <a:r>
              <a:rPr lang="ru-RU" b="1" i="1" dirty="0" smtClean="0"/>
              <a:t>9.6. Кабинет функциональной диагностики</a:t>
            </a:r>
            <a:endParaRPr lang="ru-RU" dirty="0" smtClean="0"/>
          </a:p>
          <a:p>
            <a:r>
              <a:rPr lang="ru-RU" b="1" i="1" dirty="0" smtClean="0"/>
              <a:t>9.7. Кабинет ультразвуковой диагностики</a:t>
            </a:r>
            <a:endParaRPr lang="ru-RU" dirty="0" smtClean="0"/>
          </a:p>
          <a:p>
            <a:r>
              <a:rPr lang="ru-RU" b="1" i="1" dirty="0" smtClean="0"/>
              <a:t>9.8. Отделение узких специалистов</a:t>
            </a:r>
            <a:endParaRPr lang="ru-RU" dirty="0" smtClean="0"/>
          </a:p>
          <a:p>
            <a:r>
              <a:rPr lang="ru-RU" b="1" i="1" dirty="0" smtClean="0"/>
              <a:t>9.9. Инфекционный кабинет</a:t>
            </a:r>
            <a:endParaRPr lang="ru-RU" dirty="0" smtClean="0"/>
          </a:p>
          <a:p>
            <a:r>
              <a:rPr lang="ru-RU" b="1" i="1" dirty="0" smtClean="0"/>
              <a:t>9.10. Кабинет медицинской статистики</a:t>
            </a:r>
            <a:endParaRPr lang="ru-RU" dirty="0" smtClean="0"/>
          </a:p>
          <a:p>
            <a:r>
              <a:rPr lang="ru-RU" b="1" i="1" dirty="0" smtClean="0"/>
              <a:t>9.11. Процедурный кабинет</a:t>
            </a:r>
            <a:endParaRPr lang="ru-RU" dirty="0" smtClean="0"/>
          </a:p>
          <a:p>
            <a:r>
              <a:rPr lang="ru-RU" b="1" i="1" dirty="0" smtClean="0"/>
              <a:t>9.12. Прививочный кабинет</a:t>
            </a:r>
            <a:endParaRPr lang="ru-RU" dirty="0" smtClean="0"/>
          </a:p>
          <a:p>
            <a:r>
              <a:rPr lang="ru-RU" b="1" i="1" dirty="0" smtClean="0"/>
              <a:t>9.13. Кабинет здорового ребенка</a:t>
            </a:r>
            <a:endParaRPr lang="ru-RU" dirty="0" smtClean="0"/>
          </a:p>
          <a:p>
            <a:r>
              <a:rPr lang="ru-RU" b="1" i="1" dirty="0" smtClean="0"/>
              <a:t>9.14. Регистратура</a:t>
            </a:r>
            <a:endParaRPr lang="ru-RU" dirty="0" smtClean="0"/>
          </a:p>
          <a:p>
            <a:r>
              <a:rPr lang="ru-RU" b="1" i="1" dirty="0" smtClean="0"/>
              <a:t>9.15. </a:t>
            </a:r>
            <a:r>
              <a:rPr lang="ru-RU" b="1" i="1" dirty="0" err="1" smtClean="0"/>
              <a:t>Общебольничный</a:t>
            </a:r>
            <a:r>
              <a:rPr lang="ru-RU" b="1" i="1" dirty="0" smtClean="0"/>
              <a:t> персонал</a:t>
            </a:r>
            <a:endParaRPr lang="ru-RU" dirty="0" smtClean="0"/>
          </a:p>
          <a:p>
            <a:r>
              <a:rPr lang="ru-RU" b="1" i="1" dirty="0" smtClean="0"/>
              <a:t>10. ТРАВМАТОЛОГИЧЕСКАЯ ПОЛИКЛИНИКА</a:t>
            </a:r>
            <a:endParaRPr lang="ru-RU" dirty="0" smtClean="0"/>
          </a:p>
          <a:p>
            <a:r>
              <a:rPr lang="ru-RU" dirty="0" smtClean="0"/>
              <a:t>Заведующий травматологической поликлиникой - врач-травматолог-ортопед</a:t>
            </a:r>
          </a:p>
          <a:p>
            <a:r>
              <a:rPr lang="ru-RU" b="1" i="1" dirty="0" smtClean="0"/>
              <a:t>Гипсовый кабинет</a:t>
            </a:r>
            <a:endParaRPr lang="ru-RU" dirty="0" smtClean="0"/>
          </a:p>
          <a:p>
            <a:r>
              <a:rPr lang="ru-RU" b="1" i="1" dirty="0" err="1" smtClean="0"/>
              <a:t>Рабиологический</a:t>
            </a:r>
            <a:r>
              <a:rPr lang="ru-RU" b="1" i="1" dirty="0" smtClean="0"/>
              <a:t> кабинет</a:t>
            </a:r>
            <a:endParaRPr lang="ru-RU" dirty="0" smtClean="0"/>
          </a:p>
          <a:p>
            <a:r>
              <a:rPr lang="ru-RU" b="1" i="1" dirty="0" smtClean="0"/>
              <a:t>Регистратура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858000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11. ДИАГНОСТИЧЕСКАЯ СЛУЖБА</a:t>
            </a:r>
            <a:endParaRPr lang="ru-RU" dirty="0" smtClean="0"/>
          </a:p>
          <a:p>
            <a:r>
              <a:rPr lang="ru-RU" b="1" i="1" dirty="0" smtClean="0"/>
              <a:t>11.1. Отделение ультразвуковой и функциональной диагностики</a:t>
            </a:r>
            <a:endParaRPr lang="ru-RU" dirty="0" smtClean="0"/>
          </a:p>
          <a:p>
            <a:r>
              <a:rPr lang="ru-RU" b="1" i="1" dirty="0" smtClean="0"/>
              <a:t>11.2. Отделение лучевой диагностики</a:t>
            </a:r>
            <a:endParaRPr lang="ru-RU" dirty="0" smtClean="0"/>
          </a:p>
          <a:p>
            <a:r>
              <a:rPr lang="ru-RU" b="1" i="1" dirty="0" smtClean="0"/>
              <a:t>11.3. Бактериологическая лаборатория</a:t>
            </a:r>
            <a:endParaRPr lang="ru-RU" dirty="0" smtClean="0"/>
          </a:p>
          <a:p>
            <a:r>
              <a:rPr lang="ru-RU" b="1" i="1" dirty="0" smtClean="0"/>
              <a:t>11.4. Клинико-диагностическая лаборатория</a:t>
            </a:r>
            <a:endParaRPr lang="ru-RU" dirty="0" smtClean="0"/>
          </a:p>
          <a:p>
            <a:r>
              <a:rPr lang="ru-RU" b="1" i="1" dirty="0" smtClean="0"/>
              <a:t>12. ОБЩЕБОЛЬНИЧНЫЕ ПОДРАЗДЕЛЕНИЯ</a:t>
            </a:r>
            <a:endParaRPr lang="ru-RU" dirty="0" smtClean="0"/>
          </a:p>
          <a:p>
            <a:r>
              <a:rPr lang="ru-RU" b="1" i="1" dirty="0" smtClean="0"/>
              <a:t>12.1. Аптека</a:t>
            </a:r>
            <a:endParaRPr lang="ru-RU" dirty="0" smtClean="0"/>
          </a:p>
          <a:p>
            <a:r>
              <a:rPr lang="ru-RU" b="1" i="1" dirty="0" smtClean="0"/>
              <a:t>12.2. Оперативная служба (диспетчерская)</a:t>
            </a:r>
            <a:endParaRPr lang="ru-RU" dirty="0" smtClean="0"/>
          </a:p>
          <a:p>
            <a:r>
              <a:rPr lang="ru-RU" b="1" i="1" dirty="0" smtClean="0"/>
              <a:t>12.3. Централизованное стерилизационное отделение</a:t>
            </a:r>
            <a:endParaRPr lang="ru-RU" dirty="0" smtClean="0"/>
          </a:p>
          <a:p>
            <a:r>
              <a:rPr lang="ru-RU" b="1" i="1" dirty="0" smtClean="0"/>
              <a:t>13. ОРГАНИЗАЦИОННО-МЕТОДИЧЕСКАЯ СЛУЖБА</a:t>
            </a:r>
            <a:endParaRPr lang="ru-RU" dirty="0" smtClean="0"/>
          </a:p>
          <a:p>
            <a:r>
              <a:rPr lang="ru-RU" dirty="0" smtClean="0"/>
              <a:t>Специалист по связям с общественностью</a:t>
            </a:r>
          </a:p>
          <a:p>
            <a:r>
              <a:rPr lang="ru-RU" dirty="0" smtClean="0"/>
              <a:t>Специалист гражданской обороны</a:t>
            </a:r>
          </a:p>
          <a:p>
            <a:r>
              <a:rPr lang="ru-RU" b="1" i="1" dirty="0" smtClean="0"/>
              <a:t>13.1. Отдел планирования, прогнозирования и анализа</a:t>
            </a:r>
            <a:endParaRPr lang="ru-RU" dirty="0" smtClean="0"/>
          </a:p>
          <a:p>
            <a:r>
              <a:rPr lang="ru-RU" b="1" i="1" dirty="0" smtClean="0"/>
              <a:t>13.2. Кабинет медицинской статистики</a:t>
            </a:r>
            <a:endParaRPr lang="ru-RU" dirty="0" smtClean="0"/>
          </a:p>
          <a:p>
            <a:r>
              <a:rPr lang="ru-RU" b="1" i="1" dirty="0" smtClean="0"/>
              <a:t>13.3. Отдел обязательного медицинского страхования</a:t>
            </a:r>
            <a:endParaRPr lang="ru-RU" dirty="0" smtClean="0"/>
          </a:p>
          <a:p>
            <a:r>
              <a:rPr lang="ru-RU" b="1" i="1" dirty="0" smtClean="0"/>
              <a:t>13.4. Экспертный отдел</a:t>
            </a:r>
            <a:endParaRPr lang="ru-RU" dirty="0" smtClean="0"/>
          </a:p>
          <a:p>
            <a:r>
              <a:rPr lang="ru-RU" b="1" i="1" dirty="0" smtClean="0"/>
              <a:t>14. АДМИНИСТРАТИВНО-УПРАВЛЕНЧЕСКАЯ СЛУЖБА</a:t>
            </a:r>
            <a:endParaRPr lang="ru-RU" dirty="0" smtClean="0"/>
          </a:p>
          <a:p>
            <a:r>
              <a:rPr lang="ru-RU" b="1" i="1" dirty="0" smtClean="0"/>
              <a:t>14.1. Служба управления персоналом</a:t>
            </a:r>
            <a:endParaRPr lang="ru-RU" dirty="0" smtClean="0"/>
          </a:p>
          <a:p>
            <a:r>
              <a:rPr lang="ru-RU" b="1" dirty="0" smtClean="0"/>
              <a:t>14.1.1. Отдел кадровой работы</a:t>
            </a:r>
            <a:endParaRPr lang="ru-RU" dirty="0" smtClean="0"/>
          </a:p>
          <a:p>
            <a:r>
              <a:rPr lang="ru-RU" b="1" dirty="0" smtClean="0"/>
              <a:t>14.1.2. Сектор документационного обеспечения</a:t>
            </a:r>
            <a:endParaRPr lang="ru-RU" dirty="0" smtClean="0"/>
          </a:p>
          <a:p>
            <a:r>
              <a:rPr lang="ru-RU" b="1" i="1" dirty="0" smtClean="0"/>
              <a:t>14.2. Отдел информационных технологий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</TotalTime>
  <Words>1222</Words>
  <Application>Microsoft Office PowerPoint</Application>
  <PresentationFormat>Экран (4:3)</PresentationFormat>
  <Paragraphs>176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Государственное бюджетное учреждение здравоохранения Тюменской области "Областная клиническая больница № 2" ГБУЗ ТО ОКБ №2 </vt:lpstr>
      <vt:lpstr>Слайд 2</vt:lpstr>
      <vt:lpstr>В структуре ГБУЗ ТО «ОКБ№ 2» функционируют:</vt:lpstr>
      <vt:lpstr>Наименование структурного подразделения, должности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учреждение здравоохранения Тюменской области "Областная клиническая больница № 2" ГБУЗ ТО ОКБ №2</dc:title>
  <dc:creator>Windows User</dc:creator>
  <cp:lastModifiedBy>Windows User</cp:lastModifiedBy>
  <cp:revision>4</cp:revision>
  <dcterms:created xsi:type="dcterms:W3CDTF">2016-09-30T07:00:26Z</dcterms:created>
  <dcterms:modified xsi:type="dcterms:W3CDTF">2016-09-30T07:29:44Z</dcterms:modified>
</cp:coreProperties>
</file>